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50" d="100"/>
          <a:sy n="150" d="100"/>
        </p:scale>
        <p:origin x="209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34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2250" y="211535"/>
            <a:ext cx="385765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引言：從被動分析到主動設計優化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0" y="63244"/>
            <a:ext cx="2034152" cy="13561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2250" y="1547416"/>
            <a:ext cx="417195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當前挑戰</a:t>
            </a:r>
            <a:endParaRPr lang="en-US" sz="15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1997472"/>
            <a:ext cx="142875" cy="14287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22275" y="1970683"/>
            <a:ext cx="2376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傳統「接CASE」式分析模式效率低下</a:t>
            </a:r>
            <a:endParaRPr lang="en-US" sz="1046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297510"/>
            <a:ext cx="142875" cy="14287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22275" y="2270721"/>
            <a:ext cx="20374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被動解決問題而非主動優化設計</a:t>
            </a:r>
            <a:endParaRPr lang="en-US" sz="1046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597547"/>
            <a:ext cx="142875" cy="14287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22275" y="2570758"/>
            <a:ext cx="17516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缺乏系統化的長期分析規劃</a:t>
            </a:r>
            <a:endParaRPr lang="en-US" sz="1046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897585"/>
            <a:ext cx="142875" cy="14287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422275" y="2870796"/>
            <a:ext cx="18536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未能充分發揮FEA的戰略價值</a:t>
            </a:r>
            <a:endParaRPr lang="en-US" sz="1046" dirty="0"/>
          </a:p>
        </p:txBody>
      </p:sp>
      <p:sp>
        <p:nvSpPr>
          <p:cNvPr id="14" name="Text 6"/>
          <p:cNvSpPr/>
          <p:nvPr/>
        </p:nvSpPr>
        <p:spPr>
          <a:xfrm>
            <a:off x="222250" y="3247629"/>
            <a:ext cx="417195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轉型必要性</a:t>
            </a:r>
            <a:endParaRPr lang="en-US" sz="1575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" y="3697685"/>
            <a:ext cx="142875" cy="14287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422275" y="3670896"/>
            <a:ext cx="13230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提升設計效率與品質</a:t>
            </a:r>
            <a:endParaRPr lang="en-US" sz="1046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" y="3997722"/>
            <a:ext cx="142875" cy="142875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422275" y="3970933"/>
            <a:ext cx="11801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縮短產品開發週期</a:t>
            </a:r>
            <a:endParaRPr lang="en-US" sz="1046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" y="4297760"/>
            <a:ext cx="142875" cy="142875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422275" y="4270971"/>
            <a:ext cx="13230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降低研發與製造成本</a:t>
            </a:r>
            <a:endParaRPr lang="en-US" sz="1046" dirty="0"/>
          </a:p>
        </p:txBody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" y="4597797"/>
            <a:ext cx="142875" cy="142875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422275" y="4571008"/>
            <a:ext cx="11801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增強技術創新能力</a:t>
            </a:r>
            <a:endParaRPr lang="en-US" sz="1046" dirty="0"/>
          </a:p>
        </p:txBody>
      </p:sp>
      <p:sp>
        <p:nvSpPr>
          <p:cNvPr id="23" name="Text 11"/>
          <p:cNvSpPr/>
          <p:nvPr/>
        </p:nvSpPr>
        <p:spPr>
          <a:xfrm>
            <a:off x="4622800" y="1547416"/>
            <a:ext cx="417195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長期規劃願景</a:t>
            </a:r>
            <a:endParaRPr lang="en-US" sz="1575" dirty="0"/>
          </a:p>
        </p:txBody>
      </p:sp>
      <p:sp>
        <p:nvSpPr>
          <p:cNvPr id="24" name="Text 12"/>
          <p:cNvSpPr/>
          <p:nvPr/>
        </p:nvSpPr>
        <p:spPr>
          <a:xfrm>
            <a:off x="4622800" y="1961754"/>
            <a:ext cx="41719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將有限元素分析從被動的「問題解決工具」轉變為主動的「價值創造引擎」，並最終實現基於AI的即時預測與設計優化。</a:t>
            </a:r>
            <a:endParaRPr lang="en-US" sz="1046" dirty="0"/>
          </a:p>
        </p:txBody>
      </p:sp>
      <p:sp>
        <p:nvSpPr>
          <p:cNvPr id="25" name="Shape 13"/>
          <p:cNvSpPr/>
          <p:nvPr/>
        </p:nvSpPr>
        <p:spPr>
          <a:xfrm>
            <a:off x="4622800" y="2504679"/>
            <a:ext cx="4171950" cy="1900238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26" name="Shape 14"/>
          <p:cNvSpPr/>
          <p:nvPr/>
        </p:nvSpPr>
        <p:spPr>
          <a:xfrm>
            <a:off x="4622800" y="2504679"/>
            <a:ext cx="28575" cy="1900238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7" name="Text 15"/>
          <p:cNvSpPr/>
          <p:nvPr/>
        </p:nvSpPr>
        <p:spPr>
          <a:xfrm>
            <a:off x="4737100" y="2618979"/>
            <a:ext cx="39433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規劃路徑</a:t>
            </a:r>
            <a:endParaRPr lang="en-US" sz="1046" dirty="0"/>
          </a:p>
        </p:txBody>
      </p:sp>
      <p:sp>
        <p:nvSpPr>
          <p:cNvPr id="28" name="Shape 16"/>
          <p:cNvSpPr/>
          <p:nvPr/>
        </p:nvSpPr>
        <p:spPr>
          <a:xfrm>
            <a:off x="4737100" y="2890441"/>
            <a:ext cx="171450" cy="171450"/>
          </a:xfrm>
          <a:prstGeom prst="ellipse">
            <a:avLst/>
          </a:prstGeom>
          <a:solidFill>
            <a:srgbClr val="BFDBFE"/>
          </a:solidFill>
          <a:ln/>
        </p:spPr>
      </p:sp>
      <p:sp>
        <p:nvSpPr>
          <p:cNvPr id="29" name="Text 17"/>
          <p:cNvSpPr/>
          <p:nvPr/>
        </p:nvSpPr>
        <p:spPr>
          <a:xfrm>
            <a:off x="4737100" y="289044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sp>
        <p:nvSpPr>
          <p:cNvPr id="30" name="Text 18"/>
          <p:cNvSpPr/>
          <p:nvPr/>
        </p:nvSpPr>
        <p:spPr>
          <a:xfrm>
            <a:off x="4965700" y="2890441"/>
            <a:ext cx="176110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基礎強化與效率提升 (1-2年)</a:t>
            </a:r>
            <a:endParaRPr lang="en-US" sz="1046" dirty="0"/>
          </a:p>
        </p:txBody>
      </p:sp>
      <p:sp>
        <p:nvSpPr>
          <p:cNvPr id="31" name="Shape 19"/>
          <p:cNvSpPr/>
          <p:nvPr/>
        </p:nvSpPr>
        <p:spPr>
          <a:xfrm>
            <a:off x="4737100" y="3161904"/>
            <a:ext cx="171450" cy="171450"/>
          </a:xfrm>
          <a:prstGeom prst="ellipse">
            <a:avLst/>
          </a:prstGeom>
          <a:solidFill>
            <a:srgbClr val="93C5FD"/>
          </a:solidFill>
          <a:ln/>
        </p:spPr>
      </p:sp>
      <p:sp>
        <p:nvSpPr>
          <p:cNvPr id="32" name="Text 20"/>
          <p:cNvSpPr/>
          <p:nvPr/>
        </p:nvSpPr>
        <p:spPr>
          <a:xfrm>
            <a:off x="4737100" y="316190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  <p:sp>
        <p:nvSpPr>
          <p:cNvPr id="33" name="Text 21"/>
          <p:cNvSpPr/>
          <p:nvPr/>
        </p:nvSpPr>
        <p:spPr>
          <a:xfrm>
            <a:off x="4965700" y="3170833"/>
            <a:ext cx="17611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能力拓展與技術融合 (3-5年)</a:t>
            </a:r>
            <a:endParaRPr lang="en-US" sz="1046" dirty="0"/>
          </a:p>
        </p:txBody>
      </p:sp>
      <p:sp>
        <p:nvSpPr>
          <p:cNvPr id="34" name="Text 22"/>
          <p:cNvSpPr/>
          <p:nvPr/>
        </p:nvSpPr>
        <p:spPr>
          <a:xfrm>
            <a:off x="4965700" y="3385146"/>
            <a:ext cx="36298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中期目標：熟練使用ANSYS Discovery建立AI訓練基礎參</a:t>
            </a:r>
            <a:endParaRPr lang="en-US" sz="1046" dirty="0"/>
          </a:p>
        </p:txBody>
      </p:sp>
      <p:sp>
        <p:nvSpPr>
          <p:cNvPr id="35" name="Text 23"/>
          <p:cNvSpPr/>
          <p:nvPr/>
        </p:nvSpPr>
        <p:spPr>
          <a:xfrm>
            <a:off x="4965700" y="3599458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</a:t>
            </a:r>
            <a:endParaRPr lang="en-US" sz="1046" dirty="0"/>
          </a:p>
        </p:txBody>
      </p:sp>
      <p:sp>
        <p:nvSpPr>
          <p:cNvPr id="36" name="Shape 24"/>
          <p:cNvSpPr/>
          <p:nvPr/>
        </p:nvSpPr>
        <p:spPr>
          <a:xfrm>
            <a:off x="4737100" y="3861991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37" name="Text 25"/>
          <p:cNvSpPr/>
          <p:nvPr/>
        </p:nvSpPr>
        <p:spPr>
          <a:xfrm>
            <a:off x="4737100" y="386199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  <p:sp>
        <p:nvSpPr>
          <p:cNvPr id="38" name="Text 26"/>
          <p:cNvSpPr/>
          <p:nvPr/>
        </p:nvSpPr>
        <p:spPr>
          <a:xfrm>
            <a:off x="4965700" y="3870921"/>
            <a:ext cx="21285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創新引領與即時預測實現 (6-10年)</a:t>
            </a:r>
            <a:endParaRPr lang="en-US" sz="1046" dirty="0"/>
          </a:p>
        </p:txBody>
      </p:sp>
      <p:sp>
        <p:nvSpPr>
          <p:cNvPr id="39" name="Text 27"/>
          <p:cNvSpPr/>
          <p:nvPr/>
        </p:nvSpPr>
        <p:spPr>
          <a:xfrm>
            <a:off x="4965700" y="4085233"/>
            <a:ext cx="29155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最終目標：實現ANSYS SimAI的即時預測效益</a:t>
            </a:r>
            <a:endParaRPr lang="en-US" sz="1046" dirty="0"/>
          </a:p>
        </p:txBody>
      </p:sp>
      <p:sp>
        <p:nvSpPr>
          <p:cNvPr id="40" name="Text 28"/>
          <p:cNvSpPr/>
          <p:nvPr/>
        </p:nvSpPr>
        <p:spPr>
          <a:xfrm>
            <a:off x="7766050" y="4804966"/>
            <a:ext cx="12001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機台有限元素分析長期規劃 </a:t>
            </a:r>
            <a:endParaRPr lang="en-US" sz="73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3200" y="292100"/>
            <a:ext cx="277724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機台FEA的主要應用領域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74441"/>
            <a:ext cx="2180292" cy="145352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03200" y="1570831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2"/>
          <p:cNvSpPr/>
          <p:nvPr/>
        </p:nvSpPr>
        <p:spPr>
          <a:xfrm>
            <a:off x="203200" y="1570831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7" name="Text 3"/>
          <p:cNvSpPr/>
          <p:nvPr/>
        </p:nvSpPr>
        <p:spPr>
          <a:xfrm>
            <a:off x="288925" y="1656556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結構強度與剛性分析</a:t>
            </a:r>
            <a:endParaRPr lang="en-US" sz="157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2020887"/>
            <a:ext cx="71438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7513" y="1994098"/>
            <a:ext cx="16087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靜態應力分析與結構優化</a:t>
            </a:r>
            <a:endParaRPr lang="en-US" sz="104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2263775"/>
            <a:ext cx="71438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17513" y="2236986"/>
            <a:ext cx="13230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疲勞壽命評估與預測</a:t>
            </a:r>
            <a:endParaRPr lang="en-US" sz="1046" dirty="0"/>
          </a:p>
        </p:txBody>
      </p:sp>
      <p:sp>
        <p:nvSpPr>
          <p:cNvPr id="12" name="Shape 6"/>
          <p:cNvSpPr/>
          <p:nvPr/>
        </p:nvSpPr>
        <p:spPr>
          <a:xfrm>
            <a:off x="203200" y="2642394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3" name="Shape 7"/>
          <p:cNvSpPr/>
          <p:nvPr/>
        </p:nvSpPr>
        <p:spPr>
          <a:xfrm>
            <a:off x="203200" y="2642394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14" name="Text 8"/>
          <p:cNvSpPr/>
          <p:nvPr/>
        </p:nvSpPr>
        <p:spPr>
          <a:xfrm>
            <a:off x="288925" y="2728119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動態特性分析</a:t>
            </a:r>
            <a:endParaRPr lang="en-US" sz="1575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3092450"/>
            <a:ext cx="71438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17513" y="3065661"/>
            <a:ext cx="13230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模態分析與諧振避免</a:t>
            </a:r>
            <a:endParaRPr lang="en-US" sz="1046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3335337"/>
            <a:ext cx="71438" cy="14287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17513" y="3308548"/>
            <a:ext cx="1465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諧響應與隨機振動分析</a:t>
            </a:r>
            <a:endParaRPr lang="en-US" sz="1046" dirty="0"/>
          </a:p>
        </p:txBody>
      </p:sp>
      <p:sp>
        <p:nvSpPr>
          <p:cNvPr id="19" name="Shape 11"/>
          <p:cNvSpPr/>
          <p:nvPr/>
        </p:nvSpPr>
        <p:spPr>
          <a:xfrm>
            <a:off x="203200" y="3713956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0" name="Shape 12"/>
          <p:cNvSpPr/>
          <p:nvPr/>
        </p:nvSpPr>
        <p:spPr>
          <a:xfrm>
            <a:off x="203200" y="3713956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21" name="Text 13"/>
          <p:cNvSpPr/>
          <p:nvPr/>
        </p:nvSpPr>
        <p:spPr>
          <a:xfrm>
            <a:off x="288925" y="3799681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熱分析與熱-結構耦合</a:t>
            </a:r>
            <a:endParaRPr lang="en-US" sz="1575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4164012"/>
            <a:ext cx="71438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17513" y="4137223"/>
            <a:ext cx="13230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溫度場分佈與熱傳導</a:t>
            </a:r>
            <a:endParaRPr lang="en-US" sz="1046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4406900"/>
            <a:ext cx="71438" cy="142875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417513" y="4380111"/>
            <a:ext cx="13230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熱變形與熱應力分析</a:t>
            </a:r>
            <a:endParaRPr lang="en-US" sz="1046" dirty="0"/>
          </a:p>
        </p:txBody>
      </p:sp>
      <p:sp>
        <p:nvSpPr>
          <p:cNvPr id="26" name="Shape 16"/>
          <p:cNvSpPr/>
          <p:nvPr/>
        </p:nvSpPr>
        <p:spPr>
          <a:xfrm>
            <a:off x="4575175" y="1570831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7" name="Shape 17"/>
          <p:cNvSpPr/>
          <p:nvPr/>
        </p:nvSpPr>
        <p:spPr>
          <a:xfrm>
            <a:off x="4575175" y="1570831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28" name="Text 18"/>
          <p:cNvSpPr/>
          <p:nvPr/>
        </p:nvSpPr>
        <p:spPr>
          <a:xfrm>
            <a:off x="4660900" y="1656556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優化設計</a:t>
            </a:r>
            <a:endParaRPr lang="en-US" sz="1575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2020887"/>
            <a:ext cx="71438" cy="142875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4789488" y="1994098"/>
            <a:ext cx="1465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拓撲優化與輕量化設計</a:t>
            </a:r>
            <a:endParaRPr lang="en-US" sz="1046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2263775"/>
            <a:ext cx="71438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789488" y="2236986"/>
            <a:ext cx="16087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參數化優化與靈敏度分析</a:t>
            </a:r>
            <a:endParaRPr lang="en-US" sz="1046" dirty="0"/>
          </a:p>
        </p:txBody>
      </p:sp>
      <p:sp>
        <p:nvSpPr>
          <p:cNvPr id="33" name="Shape 21"/>
          <p:cNvSpPr/>
          <p:nvPr/>
        </p:nvSpPr>
        <p:spPr>
          <a:xfrm>
            <a:off x="4575175" y="2642394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4" name="Shape 22"/>
          <p:cNvSpPr/>
          <p:nvPr/>
        </p:nvSpPr>
        <p:spPr>
          <a:xfrm>
            <a:off x="4575175" y="2642394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35" name="Text 23"/>
          <p:cNvSpPr/>
          <p:nvPr/>
        </p:nvSpPr>
        <p:spPr>
          <a:xfrm>
            <a:off x="4660900" y="2728119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多物理場耦合分析</a:t>
            </a:r>
            <a:endParaRPr lang="en-US" sz="1575" dirty="0"/>
          </a:p>
        </p:txBody>
      </p:sp>
      <p:pic>
        <p:nvPicPr>
          <p:cNvPr id="3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3092450"/>
            <a:ext cx="71438" cy="142875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4789488" y="3065661"/>
            <a:ext cx="12643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流體-結構耦合 (FSI)</a:t>
            </a:r>
            <a:endParaRPr lang="en-US" sz="1046" dirty="0"/>
          </a:p>
        </p:txBody>
      </p:sp>
      <p:pic>
        <p:nvPicPr>
          <p:cNvPr id="38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3335337"/>
            <a:ext cx="71438" cy="142875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4789488" y="3308548"/>
            <a:ext cx="11292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電磁-熱-結構耦合</a:t>
            </a:r>
            <a:endParaRPr lang="en-US" sz="1046" dirty="0"/>
          </a:p>
        </p:txBody>
      </p:sp>
      <p:sp>
        <p:nvSpPr>
          <p:cNvPr id="40" name="Shape 26"/>
          <p:cNvSpPr/>
          <p:nvPr/>
        </p:nvSpPr>
        <p:spPr>
          <a:xfrm>
            <a:off x="4575175" y="3713956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1" name="Shape 27"/>
          <p:cNvSpPr/>
          <p:nvPr/>
        </p:nvSpPr>
        <p:spPr>
          <a:xfrm>
            <a:off x="4575175" y="3713956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42" name="Text 28"/>
          <p:cNvSpPr/>
          <p:nvPr/>
        </p:nvSpPr>
        <p:spPr>
          <a:xfrm>
            <a:off x="4660900" y="3799681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數位分身與預測性維護</a:t>
            </a:r>
            <a:endParaRPr lang="en-US" sz="1575" dirty="0"/>
          </a:p>
        </p:txBody>
      </p:sp>
      <p:pic>
        <p:nvPicPr>
          <p:cNvPr id="43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4164012"/>
            <a:ext cx="71438" cy="142875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4789488" y="4137223"/>
            <a:ext cx="13230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實時監測與性能評估</a:t>
            </a:r>
            <a:endParaRPr lang="en-US" sz="1046" dirty="0"/>
          </a:p>
        </p:txBody>
      </p:sp>
      <p:pic>
        <p:nvPicPr>
          <p:cNvPr id="45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4406900"/>
            <a:ext cx="71438" cy="142875"/>
          </a:xfrm>
          <a:prstGeom prst="rect">
            <a:avLst/>
          </a:prstGeom>
        </p:spPr>
      </p:pic>
      <p:sp>
        <p:nvSpPr>
          <p:cNvPr id="46" name="Text 30"/>
          <p:cNvSpPr/>
          <p:nvPr/>
        </p:nvSpPr>
        <p:spPr>
          <a:xfrm>
            <a:off x="4789488" y="4380111"/>
            <a:ext cx="10372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故障診斷與預測</a:t>
            </a:r>
            <a:endParaRPr lang="en-US" sz="1046" dirty="0"/>
          </a:p>
        </p:txBody>
      </p:sp>
      <p:sp>
        <p:nvSpPr>
          <p:cNvPr id="47" name="Text 31"/>
          <p:cNvSpPr/>
          <p:nvPr/>
        </p:nvSpPr>
        <p:spPr>
          <a:xfrm>
            <a:off x="203200" y="4785519"/>
            <a:ext cx="8572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從單一物理場分析到多物理場耦合，從靜態分析到動態監測，FEA應用範圍不斷擴展</a:t>
            </a:r>
            <a:endParaRPr lang="en-US" sz="837" dirty="0"/>
          </a:p>
        </p:txBody>
      </p:sp>
      <p:sp>
        <p:nvSpPr>
          <p:cNvPr id="48" name="Text 32"/>
          <p:cNvSpPr/>
          <p:nvPr/>
        </p:nvSpPr>
        <p:spPr>
          <a:xfrm>
            <a:off x="7747000" y="4985544"/>
            <a:ext cx="12001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機台有限元素分析長期規劃 </a:t>
            </a:r>
            <a:endParaRPr lang="en-US" sz="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262930"/>
            <a:ext cx="154307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技術發展趨勢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98" y="62729"/>
            <a:ext cx="2202323" cy="146821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1541661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2"/>
          <p:cNvSpPr/>
          <p:nvPr/>
        </p:nvSpPr>
        <p:spPr>
          <a:xfrm>
            <a:off x="285750" y="1541661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7" name="Text 3"/>
          <p:cNvSpPr/>
          <p:nvPr/>
        </p:nvSpPr>
        <p:spPr>
          <a:xfrm>
            <a:off x="371475" y="1627386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雲端高性能計算 (HPC)</a:t>
            </a:r>
            <a:endParaRPr lang="en-US" sz="157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991717"/>
            <a:ext cx="178594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7219" y="1964928"/>
            <a:ext cx="1465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突破本地計算能力限制</a:t>
            </a:r>
            <a:endParaRPr lang="en-US" sz="104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2234605"/>
            <a:ext cx="178594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7219" y="2207816"/>
            <a:ext cx="17516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實現超大規模模型快速求解</a:t>
            </a:r>
            <a:endParaRPr lang="en-US" sz="1046" dirty="0"/>
          </a:p>
        </p:txBody>
      </p:sp>
      <p:sp>
        <p:nvSpPr>
          <p:cNvPr id="12" name="Shape 6"/>
          <p:cNvSpPr/>
          <p:nvPr/>
        </p:nvSpPr>
        <p:spPr>
          <a:xfrm>
            <a:off x="285750" y="2613224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3" name="Shape 7"/>
          <p:cNvSpPr/>
          <p:nvPr/>
        </p:nvSpPr>
        <p:spPr>
          <a:xfrm>
            <a:off x="285750" y="2613224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14" name="Text 8"/>
          <p:cNvSpPr/>
          <p:nvPr/>
        </p:nvSpPr>
        <p:spPr>
          <a:xfrm>
            <a:off x="371475" y="2698949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ANSYS Discovery應用</a:t>
            </a:r>
            <a:endParaRPr lang="en-US" sz="1575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3063280"/>
            <a:ext cx="107156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036491"/>
            <a:ext cx="16087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即時模擬與快速設計探索</a:t>
            </a:r>
            <a:endParaRPr lang="en-US" sz="1046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3306167"/>
            <a:ext cx="125016" cy="14287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90810" y="3279378"/>
            <a:ext cx="12971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生成AI訓練基礎參數</a:t>
            </a:r>
            <a:endParaRPr lang="en-US" sz="1046" dirty="0"/>
          </a:p>
        </p:txBody>
      </p:sp>
      <p:sp>
        <p:nvSpPr>
          <p:cNvPr id="19" name="Shape 11"/>
          <p:cNvSpPr/>
          <p:nvPr/>
        </p:nvSpPr>
        <p:spPr>
          <a:xfrm>
            <a:off x="285750" y="3684786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0" name="Shape 12"/>
          <p:cNvSpPr/>
          <p:nvPr/>
        </p:nvSpPr>
        <p:spPr>
          <a:xfrm>
            <a:off x="285750" y="3684786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21" name="Text 13"/>
          <p:cNvSpPr/>
          <p:nvPr/>
        </p:nvSpPr>
        <p:spPr>
          <a:xfrm>
            <a:off x="371475" y="3770511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多物理場耦合分析</a:t>
            </a:r>
            <a:endParaRPr lang="en-US" sz="1575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75" y="4134842"/>
            <a:ext cx="160734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89359" y="4108053"/>
            <a:ext cx="14150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熱-結構-流體多場耦合</a:t>
            </a:r>
            <a:endParaRPr lang="en-US" sz="1046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5" y="4377730"/>
            <a:ext cx="178594" cy="142875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607219" y="4350941"/>
            <a:ext cx="14150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電磁-熱-結構交互作用</a:t>
            </a:r>
            <a:endParaRPr lang="en-US" sz="1046" dirty="0"/>
          </a:p>
        </p:txBody>
      </p:sp>
      <p:sp>
        <p:nvSpPr>
          <p:cNvPr id="26" name="Shape 16"/>
          <p:cNvSpPr/>
          <p:nvPr/>
        </p:nvSpPr>
        <p:spPr>
          <a:xfrm>
            <a:off x="4657725" y="1541661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7" name="Shape 17"/>
          <p:cNvSpPr/>
          <p:nvPr/>
        </p:nvSpPr>
        <p:spPr>
          <a:xfrm>
            <a:off x="4657725" y="1541661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28" name="Text 18"/>
          <p:cNvSpPr/>
          <p:nvPr/>
        </p:nvSpPr>
        <p:spPr>
          <a:xfrm>
            <a:off x="4743450" y="1627386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人工智慧 (AI) 輔助分析</a:t>
            </a:r>
            <a:endParaRPr lang="en-US" sz="1575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1991717"/>
            <a:ext cx="142875" cy="142875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4943475" y="1964928"/>
            <a:ext cx="16056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AI輔助網格劃分與前處理</a:t>
            </a:r>
            <a:endParaRPr lang="en-US" sz="1046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2234605"/>
            <a:ext cx="178594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5016364" y="2207816"/>
            <a:ext cx="17725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ANSYS SimAI即時性能預測</a:t>
            </a:r>
            <a:endParaRPr lang="en-US" sz="1046" dirty="0"/>
          </a:p>
        </p:txBody>
      </p:sp>
      <p:sp>
        <p:nvSpPr>
          <p:cNvPr id="33" name="Shape 21"/>
          <p:cNvSpPr/>
          <p:nvPr/>
        </p:nvSpPr>
        <p:spPr>
          <a:xfrm>
            <a:off x="4657725" y="2613224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4" name="Shape 22"/>
          <p:cNvSpPr/>
          <p:nvPr/>
        </p:nvSpPr>
        <p:spPr>
          <a:xfrm>
            <a:off x="4657725" y="2613224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35" name="Text 23"/>
          <p:cNvSpPr/>
          <p:nvPr/>
        </p:nvSpPr>
        <p:spPr>
          <a:xfrm>
            <a:off x="4743450" y="2698949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數位分身技術</a:t>
            </a:r>
            <a:endParaRPr lang="en-US" sz="1575" dirty="0"/>
          </a:p>
        </p:txBody>
      </p:sp>
      <p:pic>
        <p:nvPicPr>
          <p:cNvPr id="36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3450" y="3063280"/>
            <a:ext cx="142875" cy="142875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4943475" y="3036491"/>
            <a:ext cx="19965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FEA模型與實時感測器數據融合</a:t>
            </a:r>
            <a:endParaRPr lang="en-US" sz="1046" dirty="0"/>
          </a:p>
        </p:txBody>
      </p:sp>
      <p:pic>
        <p:nvPicPr>
          <p:cNvPr id="38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450" y="3306167"/>
            <a:ext cx="142875" cy="142875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4943475" y="3279378"/>
            <a:ext cx="13230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實時監測與性能評估</a:t>
            </a:r>
            <a:endParaRPr lang="en-US" sz="1046" dirty="0"/>
          </a:p>
        </p:txBody>
      </p:sp>
      <p:sp>
        <p:nvSpPr>
          <p:cNvPr id="40" name="Shape 26"/>
          <p:cNvSpPr/>
          <p:nvPr/>
        </p:nvSpPr>
        <p:spPr>
          <a:xfrm>
            <a:off x="4657725" y="3684786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1" name="Shape 27"/>
          <p:cNvSpPr/>
          <p:nvPr/>
        </p:nvSpPr>
        <p:spPr>
          <a:xfrm>
            <a:off x="4657725" y="3684786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42" name="Text 28"/>
          <p:cNvSpPr/>
          <p:nvPr/>
        </p:nvSpPr>
        <p:spPr>
          <a:xfrm>
            <a:off x="4743450" y="3770511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標準化與自動化</a:t>
            </a:r>
            <a:endParaRPr lang="en-US" sz="1575" dirty="0"/>
          </a:p>
        </p:txBody>
      </p:sp>
      <p:pic>
        <p:nvPicPr>
          <p:cNvPr id="43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3450" y="4134842"/>
            <a:ext cx="142875" cy="142875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4943475" y="4108053"/>
            <a:ext cx="1465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標準化分析流程與模板</a:t>
            </a:r>
            <a:endParaRPr lang="en-US" sz="1046" dirty="0"/>
          </a:p>
        </p:txBody>
      </p:sp>
      <p:pic>
        <p:nvPicPr>
          <p:cNvPr id="4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3450" y="4377730"/>
            <a:ext cx="178594" cy="142875"/>
          </a:xfrm>
          <a:prstGeom prst="rect">
            <a:avLst/>
          </a:prstGeom>
        </p:spPr>
      </p:pic>
      <p:sp>
        <p:nvSpPr>
          <p:cNvPr id="46" name="Text 30"/>
          <p:cNvSpPr/>
          <p:nvPr/>
        </p:nvSpPr>
        <p:spPr>
          <a:xfrm>
            <a:off x="4979194" y="4350941"/>
            <a:ext cx="13230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腳本自動化與批處理</a:t>
            </a:r>
            <a:endParaRPr lang="en-US" sz="1046" dirty="0"/>
          </a:p>
        </p:txBody>
      </p:sp>
      <p:sp>
        <p:nvSpPr>
          <p:cNvPr id="47" name="Text 31"/>
          <p:cNvSpPr/>
          <p:nvPr/>
        </p:nvSpPr>
        <p:spPr>
          <a:xfrm>
            <a:off x="285750" y="4756349"/>
            <a:ext cx="8572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FEA技術正朝著智慧化、集成化、自動化方向快速發展，ANSYS Discovery和SimAI代表未來趨勢</a:t>
            </a:r>
            <a:endParaRPr lang="en-US" sz="837" dirty="0"/>
          </a:p>
        </p:txBody>
      </p:sp>
      <p:sp>
        <p:nvSpPr>
          <p:cNvPr id="48" name="Text 32"/>
          <p:cNvSpPr/>
          <p:nvPr/>
        </p:nvSpPr>
        <p:spPr>
          <a:xfrm>
            <a:off x="7829550" y="4956374"/>
            <a:ext cx="12001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機台有限元素分析長期規劃 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5742" y="40482"/>
            <a:ext cx="20574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長期規劃策略方向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5" y="11112"/>
            <a:ext cx="1980170" cy="132011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65742" y="1319213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2"/>
          <p:cNvSpPr/>
          <p:nvPr/>
        </p:nvSpPr>
        <p:spPr>
          <a:xfrm>
            <a:off x="265742" y="1319213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7" name="Text 3"/>
          <p:cNvSpPr/>
          <p:nvPr/>
        </p:nvSpPr>
        <p:spPr>
          <a:xfrm>
            <a:off x="351467" y="1404938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從「被動分析」轉向「主動設計優化」</a:t>
            </a:r>
            <a:endParaRPr lang="en-US" sz="157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67" y="1769269"/>
            <a:ext cx="125016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3633" y="1742480"/>
            <a:ext cx="18945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設計初期介入，引導設計方向</a:t>
            </a:r>
            <a:endParaRPr lang="en-US" sz="104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67" y="2012157"/>
            <a:ext cx="125016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3633" y="1985368"/>
            <a:ext cx="16087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參數化與自動化設計探索</a:t>
            </a:r>
            <a:endParaRPr lang="en-US" sz="1046" dirty="0"/>
          </a:p>
        </p:txBody>
      </p:sp>
      <p:sp>
        <p:nvSpPr>
          <p:cNvPr id="12" name="Shape 6"/>
          <p:cNvSpPr/>
          <p:nvPr/>
        </p:nvSpPr>
        <p:spPr>
          <a:xfrm>
            <a:off x="265742" y="2390776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3" name="Shape 7"/>
          <p:cNvSpPr/>
          <p:nvPr/>
        </p:nvSpPr>
        <p:spPr>
          <a:xfrm>
            <a:off x="265742" y="2390776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14" name="Text 8"/>
          <p:cNvSpPr/>
          <p:nvPr/>
        </p:nvSpPr>
        <p:spPr>
          <a:xfrm>
            <a:off x="351467" y="2476501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拓展「單一物理場」至「多物理場耦合」</a:t>
            </a:r>
            <a:endParaRPr lang="en-US" sz="1575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67" y="2840832"/>
            <a:ext cx="125016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3633" y="2814043"/>
            <a:ext cx="18436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熱-結構、流體-結構耦合分析</a:t>
            </a:r>
            <a:endParaRPr lang="en-US" sz="1046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67" y="3083719"/>
            <a:ext cx="125016" cy="14287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33633" y="3056930"/>
            <a:ext cx="20325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電磁-熱-結構、聲-結構耦合分析</a:t>
            </a:r>
            <a:endParaRPr lang="en-US" sz="1046" dirty="0"/>
          </a:p>
        </p:txBody>
      </p:sp>
      <p:sp>
        <p:nvSpPr>
          <p:cNvPr id="19" name="Shape 11"/>
          <p:cNvSpPr/>
          <p:nvPr/>
        </p:nvSpPr>
        <p:spPr>
          <a:xfrm>
            <a:off x="265742" y="3462338"/>
            <a:ext cx="4200525" cy="12001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0" name="Shape 12"/>
          <p:cNvSpPr/>
          <p:nvPr/>
        </p:nvSpPr>
        <p:spPr>
          <a:xfrm>
            <a:off x="265742" y="3462338"/>
            <a:ext cx="28575" cy="1200150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21" name="Text 13"/>
          <p:cNvSpPr/>
          <p:nvPr/>
        </p:nvSpPr>
        <p:spPr>
          <a:xfrm>
            <a:off x="351467" y="3548063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中期目標：ANSYS Discovery應用</a:t>
            </a:r>
            <a:endParaRPr lang="en-US" sz="1575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67" y="3912394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88662" y="3885605"/>
            <a:ext cx="1714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快速設計探索與參數化研究</a:t>
            </a:r>
            <a:endParaRPr lang="en-US" sz="1046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67" y="4155282"/>
            <a:ext cx="142875" cy="142875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88662" y="4128493"/>
            <a:ext cx="12971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建立AI訓練基礎參數</a:t>
            </a:r>
            <a:endParaRPr lang="en-US" sz="1046" dirty="0"/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67" y="4398169"/>
            <a:ext cx="142875" cy="142875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588662" y="4371380"/>
            <a:ext cx="18286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高效生成大量高質量FEA數據</a:t>
            </a:r>
            <a:endParaRPr lang="en-US" sz="1046" dirty="0"/>
          </a:p>
        </p:txBody>
      </p:sp>
      <p:sp>
        <p:nvSpPr>
          <p:cNvPr id="28" name="Shape 17"/>
          <p:cNvSpPr/>
          <p:nvPr/>
        </p:nvSpPr>
        <p:spPr>
          <a:xfrm>
            <a:off x="4637717" y="1319213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9" name="Shape 18"/>
          <p:cNvSpPr/>
          <p:nvPr/>
        </p:nvSpPr>
        <p:spPr>
          <a:xfrm>
            <a:off x="4637717" y="1319213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30" name="Text 19"/>
          <p:cNvSpPr/>
          <p:nvPr/>
        </p:nvSpPr>
        <p:spPr>
          <a:xfrm>
            <a:off x="4723442" y="1404938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擁抱「數位化」與「智慧化」趨勢</a:t>
            </a:r>
            <a:endParaRPr lang="en-US" sz="1575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442" y="1769269"/>
            <a:ext cx="125016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905608" y="1742480"/>
            <a:ext cx="14427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雲端高性能計算 (HPC)</a:t>
            </a:r>
            <a:endParaRPr lang="en-US" sz="1046" dirty="0"/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442" y="2012157"/>
            <a:ext cx="125016" cy="142875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4905608" y="1985368"/>
            <a:ext cx="19085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人工智慧 (AI) 輔助分析與預測</a:t>
            </a:r>
            <a:endParaRPr lang="en-US" sz="1046" dirty="0"/>
          </a:p>
        </p:txBody>
      </p:sp>
      <p:sp>
        <p:nvSpPr>
          <p:cNvPr id="35" name="Shape 22"/>
          <p:cNvSpPr/>
          <p:nvPr/>
        </p:nvSpPr>
        <p:spPr>
          <a:xfrm>
            <a:off x="4637717" y="2390776"/>
            <a:ext cx="4200525" cy="95726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6" name="Shape 23"/>
          <p:cNvSpPr/>
          <p:nvPr/>
        </p:nvSpPr>
        <p:spPr>
          <a:xfrm>
            <a:off x="4637717" y="2390776"/>
            <a:ext cx="28575" cy="957263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37" name="Text 24"/>
          <p:cNvSpPr/>
          <p:nvPr/>
        </p:nvSpPr>
        <p:spPr>
          <a:xfrm>
            <a:off x="4723442" y="2476501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建立「標準化」與「知識化」體系</a:t>
            </a:r>
            <a:endParaRPr lang="en-US" sz="1575" dirty="0"/>
          </a:p>
        </p:txBody>
      </p:sp>
      <p:pic>
        <p:nvPicPr>
          <p:cNvPr id="38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442" y="2840832"/>
            <a:ext cx="125016" cy="142875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4905608" y="2814043"/>
            <a:ext cx="18945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標準化分析流程與材料資料庫</a:t>
            </a:r>
            <a:endParaRPr lang="en-US" sz="1046" dirty="0"/>
          </a:p>
        </p:txBody>
      </p:sp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442" y="3083719"/>
            <a:ext cx="125016" cy="142875"/>
          </a:xfrm>
          <a:prstGeom prst="rect">
            <a:avLst/>
          </a:prstGeom>
        </p:spPr>
      </p:pic>
      <p:sp>
        <p:nvSpPr>
          <p:cNvPr id="41" name="Text 26"/>
          <p:cNvSpPr/>
          <p:nvPr/>
        </p:nvSpPr>
        <p:spPr>
          <a:xfrm>
            <a:off x="4905608" y="3056930"/>
            <a:ext cx="18945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分析經驗知識庫與自動化報告</a:t>
            </a:r>
            <a:endParaRPr lang="en-US" sz="1046" dirty="0"/>
          </a:p>
        </p:txBody>
      </p:sp>
      <p:sp>
        <p:nvSpPr>
          <p:cNvPr id="42" name="Shape 27"/>
          <p:cNvSpPr/>
          <p:nvPr/>
        </p:nvSpPr>
        <p:spPr>
          <a:xfrm>
            <a:off x="4637717" y="3462338"/>
            <a:ext cx="4200525" cy="12001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3" name="Shape 28"/>
          <p:cNvSpPr/>
          <p:nvPr/>
        </p:nvSpPr>
        <p:spPr>
          <a:xfrm>
            <a:off x="4637717" y="3462338"/>
            <a:ext cx="28575" cy="1200150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44" name="Text 29"/>
          <p:cNvSpPr/>
          <p:nvPr/>
        </p:nvSpPr>
        <p:spPr>
          <a:xfrm>
            <a:off x="4723442" y="3548063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最終目標：ANSYS SimAI應用</a:t>
            </a:r>
            <a:endParaRPr lang="en-US" sz="1575" dirty="0"/>
          </a:p>
        </p:txBody>
      </p:sp>
      <p:pic>
        <p:nvPicPr>
          <p:cNvPr id="4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442" y="3912394"/>
            <a:ext cx="160734" cy="142875"/>
          </a:xfrm>
          <a:prstGeom prst="rect">
            <a:avLst/>
          </a:prstGeom>
        </p:spPr>
      </p:pic>
      <p:sp>
        <p:nvSpPr>
          <p:cNvPr id="46" name="Text 30"/>
          <p:cNvSpPr/>
          <p:nvPr/>
        </p:nvSpPr>
        <p:spPr>
          <a:xfrm>
            <a:off x="4978496" y="3885605"/>
            <a:ext cx="17258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實現基於AI的即時預測能力</a:t>
            </a:r>
            <a:endParaRPr lang="en-US" sz="1046" dirty="0"/>
          </a:p>
        </p:txBody>
      </p:sp>
      <p:pic>
        <p:nvPicPr>
          <p:cNvPr id="47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442" y="4155282"/>
            <a:ext cx="160734" cy="142875"/>
          </a:xfrm>
          <a:prstGeom prst="rect">
            <a:avLst/>
          </a:prstGeom>
        </p:spPr>
      </p:pic>
      <p:sp>
        <p:nvSpPr>
          <p:cNvPr id="48" name="Text 31"/>
          <p:cNvSpPr/>
          <p:nvPr/>
        </p:nvSpPr>
        <p:spPr>
          <a:xfrm>
            <a:off x="4978496" y="4128493"/>
            <a:ext cx="2143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對結構微小改動即時給出性能預估</a:t>
            </a:r>
            <a:endParaRPr lang="en-US" sz="1046" dirty="0"/>
          </a:p>
        </p:txBody>
      </p:sp>
      <p:pic>
        <p:nvPicPr>
          <p:cNvPr id="49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442" y="4398169"/>
            <a:ext cx="160734" cy="142875"/>
          </a:xfrm>
          <a:prstGeom prst="rect">
            <a:avLst/>
          </a:prstGeom>
        </p:spPr>
      </p:pic>
      <p:sp>
        <p:nvSpPr>
          <p:cNvPr id="50" name="Text 32"/>
          <p:cNvSpPr/>
          <p:nvPr/>
        </p:nvSpPr>
        <p:spPr>
          <a:xfrm>
            <a:off x="4978496" y="4371380"/>
            <a:ext cx="1428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大幅提升設計迭代效率</a:t>
            </a:r>
            <a:endParaRPr lang="en-US" sz="1046" dirty="0"/>
          </a:p>
        </p:txBody>
      </p:sp>
      <p:sp>
        <p:nvSpPr>
          <p:cNvPr id="51" name="Text 33"/>
          <p:cNvSpPr/>
          <p:nvPr/>
        </p:nvSpPr>
        <p:spPr>
          <a:xfrm>
            <a:off x="265742" y="4776788"/>
            <a:ext cx="8572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透過系統化的策略規劃，將FEA從問題解決工具轉變為價值創造引擎</a:t>
            </a:r>
            <a:endParaRPr lang="en-US" sz="837" dirty="0"/>
          </a:p>
        </p:txBody>
      </p:sp>
      <p:sp>
        <p:nvSpPr>
          <p:cNvPr id="52" name="Text 34"/>
          <p:cNvSpPr/>
          <p:nvPr/>
        </p:nvSpPr>
        <p:spPr>
          <a:xfrm>
            <a:off x="7809542" y="4976813"/>
            <a:ext cx="12001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機台有限元素分析長期規劃 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1007269"/>
            <a:ext cx="180025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三階段實施計畫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33958"/>
            <a:ext cx="2743200" cy="18288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2286000"/>
            <a:ext cx="2781291" cy="20216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2"/>
          <p:cNvSpPr/>
          <p:nvPr/>
        </p:nvSpPr>
        <p:spPr>
          <a:xfrm>
            <a:off x="285750" y="2286000"/>
            <a:ext cx="28575" cy="2021681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7" name="Text 3"/>
          <p:cNvSpPr/>
          <p:nvPr/>
        </p:nvSpPr>
        <p:spPr>
          <a:xfrm>
            <a:off x="371475" y="2371725"/>
            <a:ext cx="260984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第一階段</a:t>
            </a:r>
            <a:endParaRPr lang="en-US" sz="1575" dirty="0"/>
          </a:p>
        </p:txBody>
      </p:sp>
      <p:sp>
        <p:nvSpPr>
          <p:cNvPr id="8" name="Text 4"/>
          <p:cNvSpPr/>
          <p:nvPr/>
        </p:nvSpPr>
        <p:spPr>
          <a:xfrm>
            <a:off x="371475" y="2700338"/>
            <a:ext cx="26098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基礎強化與效率提升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371475" y="2943225"/>
            <a:ext cx="26098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(1-2年)</a:t>
            </a:r>
            <a:endParaRPr lang="en-US" sz="732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178969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1500" y="3152180"/>
            <a:ext cx="15679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標準化核心FEA分析流程</a:t>
            </a:r>
            <a:endParaRPr lang="en-US" sz="104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421856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71500" y="3395067"/>
            <a:ext cx="17516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建立基礎材料與部件資料庫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664744"/>
            <a:ext cx="142875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71500" y="3637955"/>
            <a:ext cx="1465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培養團隊基礎分析能力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371475" y="3936206"/>
            <a:ext cx="26098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預期成果:</a:t>
            </a:r>
            <a:endParaRPr lang="en-US" sz="732" dirty="0"/>
          </a:p>
        </p:txBody>
      </p:sp>
      <p:sp>
        <p:nvSpPr>
          <p:cNvPr id="17" name="Text 10"/>
          <p:cNvSpPr/>
          <p:nvPr/>
        </p:nvSpPr>
        <p:spPr>
          <a:xfrm>
            <a:off x="371475" y="4079081"/>
            <a:ext cx="26098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FEA分析效率提升15-20%</a:t>
            </a:r>
            <a:endParaRPr lang="en-US" sz="732" dirty="0"/>
          </a:p>
        </p:txBody>
      </p:sp>
      <p:sp>
        <p:nvSpPr>
          <p:cNvPr id="18" name="Shape 11"/>
          <p:cNvSpPr/>
          <p:nvPr/>
        </p:nvSpPr>
        <p:spPr>
          <a:xfrm>
            <a:off x="3181341" y="2286000"/>
            <a:ext cx="2781291" cy="20216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9" name="Shape 12"/>
          <p:cNvSpPr/>
          <p:nvPr/>
        </p:nvSpPr>
        <p:spPr>
          <a:xfrm>
            <a:off x="3181341" y="2286000"/>
            <a:ext cx="28575" cy="2021681"/>
          </a:xfrm>
          <a:prstGeom prst="rect">
            <a:avLst/>
          </a:prstGeom>
          <a:solidFill>
            <a:srgbClr val="00579B"/>
          </a:solidFill>
          <a:ln/>
        </p:spPr>
      </p:sp>
      <p:sp>
        <p:nvSpPr>
          <p:cNvPr id="20" name="Text 13"/>
          <p:cNvSpPr/>
          <p:nvPr/>
        </p:nvSpPr>
        <p:spPr>
          <a:xfrm>
            <a:off x="3267066" y="2371725"/>
            <a:ext cx="260984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第二階段</a:t>
            </a:r>
            <a:endParaRPr lang="en-US" sz="1575" dirty="0"/>
          </a:p>
        </p:txBody>
      </p:sp>
      <p:sp>
        <p:nvSpPr>
          <p:cNvPr id="21" name="Text 14"/>
          <p:cNvSpPr/>
          <p:nvPr/>
        </p:nvSpPr>
        <p:spPr>
          <a:xfrm>
            <a:off x="3267066" y="2700338"/>
            <a:ext cx="26098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能力拓展與技術融合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3267066" y="2943225"/>
            <a:ext cx="26098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(3-5年)</a:t>
            </a:r>
            <a:endParaRPr lang="en-US" sz="732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066" y="3178969"/>
            <a:ext cx="142875" cy="142875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3467091" y="3152180"/>
            <a:ext cx="1465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掌握多物理場耦合分析</a:t>
            </a:r>
            <a:endParaRPr lang="en-US" sz="1046" dirty="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066" y="3421856"/>
            <a:ext cx="142875" cy="142875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3504261" y="3395067"/>
            <a:ext cx="17612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熟練使用ANSYS Discovery</a:t>
            </a:r>
            <a:endParaRPr lang="en-US" sz="1046" dirty="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066" y="3664744"/>
            <a:ext cx="142875" cy="142875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3504261" y="3637955"/>
            <a:ext cx="12971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建立AI訓練基礎參數</a:t>
            </a:r>
            <a:endParaRPr lang="en-US" sz="1046" dirty="0"/>
          </a:p>
        </p:txBody>
      </p:sp>
      <p:sp>
        <p:nvSpPr>
          <p:cNvPr id="29" name="Text 19"/>
          <p:cNvSpPr/>
          <p:nvPr/>
        </p:nvSpPr>
        <p:spPr>
          <a:xfrm>
            <a:off x="3267066" y="3936206"/>
            <a:ext cx="26098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預期成果:</a:t>
            </a:r>
            <a:endParaRPr lang="en-US" sz="732" dirty="0"/>
          </a:p>
        </p:txBody>
      </p:sp>
      <p:sp>
        <p:nvSpPr>
          <p:cNvPr id="30" name="Text 20"/>
          <p:cNvSpPr/>
          <p:nvPr/>
        </p:nvSpPr>
        <p:spPr>
          <a:xfrm>
            <a:off x="3267066" y="4079081"/>
            <a:ext cx="26098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初步掌握AI/ML在FEA中的應用</a:t>
            </a:r>
            <a:endParaRPr lang="en-US" sz="732" dirty="0"/>
          </a:p>
        </p:txBody>
      </p:sp>
      <p:sp>
        <p:nvSpPr>
          <p:cNvPr id="31" name="Shape 21"/>
          <p:cNvSpPr/>
          <p:nvPr/>
        </p:nvSpPr>
        <p:spPr>
          <a:xfrm>
            <a:off x="6076931" y="2286000"/>
            <a:ext cx="2781319" cy="2021681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2" name="Shape 22"/>
          <p:cNvSpPr/>
          <p:nvPr/>
        </p:nvSpPr>
        <p:spPr>
          <a:xfrm>
            <a:off x="6076931" y="2286000"/>
            <a:ext cx="28575" cy="2021681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33" name="Text 23"/>
          <p:cNvSpPr/>
          <p:nvPr/>
        </p:nvSpPr>
        <p:spPr>
          <a:xfrm>
            <a:off x="6162656" y="2371725"/>
            <a:ext cx="260986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第三階段</a:t>
            </a:r>
            <a:endParaRPr lang="en-US" sz="1575" dirty="0"/>
          </a:p>
        </p:txBody>
      </p:sp>
      <p:sp>
        <p:nvSpPr>
          <p:cNvPr id="34" name="Text 24"/>
          <p:cNvSpPr/>
          <p:nvPr/>
        </p:nvSpPr>
        <p:spPr>
          <a:xfrm>
            <a:off x="6162656" y="2700338"/>
            <a:ext cx="26098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創新引領與即時預測</a:t>
            </a:r>
            <a:endParaRPr lang="en-US" sz="1046" dirty="0"/>
          </a:p>
        </p:txBody>
      </p:sp>
      <p:sp>
        <p:nvSpPr>
          <p:cNvPr id="35" name="Text 25"/>
          <p:cNvSpPr/>
          <p:nvPr/>
        </p:nvSpPr>
        <p:spPr>
          <a:xfrm>
            <a:off x="6162656" y="2943225"/>
            <a:ext cx="26098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(6-10年)</a:t>
            </a:r>
            <a:endParaRPr lang="en-US" sz="732" dirty="0"/>
          </a:p>
        </p:txBody>
      </p:sp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656" y="3178969"/>
            <a:ext cx="142875" cy="142875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6399851" y="3152180"/>
            <a:ext cx="17725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實現ANSYS SimAI即時預測</a:t>
            </a:r>
            <a:endParaRPr lang="en-US" sz="1046" dirty="0"/>
          </a:p>
        </p:txBody>
      </p:sp>
      <p:pic>
        <p:nvPicPr>
          <p:cNvPr id="38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656" y="3421856"/>
            <a:ext cx="142875" cy="142875"/>
          </a:xfrm>
          <a:prstGeom prst="rect">
            <a:avLst/>
          </a:prstGeom>
        </p:spPr>
      </p:pic>
      <p:sp>
        <p:nvSpPr>
          <p:cNvPr id="39" name="Text 27"/>
          <p:cNvSpPr/>
          <p:nvPr/>
        </p:nvSpPr>
        <p:spPr>
          <a:xfrm>
            <a:off x="6362681" y="3395067"/>
            <a:ext cx="1465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全面部署機台數位分身</a:t>
            </a:r>
            <a:endParaRPr lang="en-US" sz="1046" dirty="0"/>
          </a:p>
        </p:txBody>
      </p:sp>
      <p:pic>
        <p:nvPicPr>
          <p:cNvPr id="40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656" y="3664744"/>
            <a:ext cx="142875" cy="142875"/>
          </a:xfrm>
          <a:prstGeom prst="rect">
            <a:avLst/>
          </a:prstGeom>
        </p:spPr>
      </p:pic>
      <p:sp>
        <p:nvSpPr>
          <p:cNvPr id="41" name="Text 28"/>
          <p:cNvSpPr/>
          <p:nvPr/>
        </p:nvSpPr>
        <p:spPr>
          <a:xfrm>
            <a:off x="6362681" y="3637955"/>
            <a:ext cx="13767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FEA與MBSE深度融合</a:t>
            </a:r>
            <a:endParaRPr lang="en-US" sz="1046" dirty="0"/>
          </a:p>
        </p:txBody>
      </p:sp>
      <p:sp>
        <p:nvSpPr>
          <p:cNvPr id="42" name="Text 29"/>
          <p:cNvSpPr/>
          <p:nvPr/>
        </p:nvSpPr>
        <p:spPr>
          <a:xfrm>
            <a:off x="6162656" y="3936206"/>
            <a:ext cx="26098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預期成果:</a:t>
            </a:r>
            <a:endParaRPr lang="en-US" sz="732" dirty="0"/>
          </a:p>
        </p:txBody>
      </p:sp>
      <p:sp>
        <p:nvSpPr>
          <p:cNvPr id="43" name="Text 30"/>
          <p:cNvSpPr/>
          <p:nvPr/>
        </p:nvSpPr>
        <p:spPr>
          <a:xfrm>
            <a:off x="6162656" y="4079081"/>
            <a:ext cx="26098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FEA成為產品創新核心驅動力</a:t>
            </a:r>
            <a:endParaRPr lang="en-US" sz="732" dirty="0"/>
          </a:p>
        </p:txBody>
      </p:sp>
      <p:sp>
        <p:nvSpPr>
          <p:cNvPr id="44" name="Text 31"/>
          <p:cNvSpPr/>
          <p:nvPr/>
        </p:nvSpPr>
        <p:spPr>
          <a:xfrm>
            <a:off x="285750" y="4421981"/>
            <a:ext cx="8572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循序漸進的實施路徑，確保FEA能力的穩步提升和有效落地</a:t>
            </a:r>
            <a:endParaRPr lang="en-US" sz="837" dirty="0"/>
          </a:p>
        </p:txBody>
      </p:sp>
      <p:sp>
        <p:nvSpPr>
          <p:cNvPr id="45" name="Text 32"/>
          <p:cNvSpPr/>
          <p:nvPr/>
        </p:nvSpPr>
        <p:spPr>
          <a:xfrm>
            <a:off x="7829550" y="4886325"/>
            <a:ext cx="12001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機台有限元素分析長期規劃 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285750"/>
            <a:ext cx="154307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投資回報分析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73113"/>
            <a:ext cx="420052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定量效益</a:t>
            </a:r>
            <a:endParaRPr lang="en-US" sz="15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87450"/>
            <a:ext cx="4200525" cy="21431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5750" y="3359150"/>
            <a:ext cx="42005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各階段實施後的關鍵指標改善預期</a:t>
            </a:r>
            <a:endParaRPr lang="en-US" sz="732" dirty="0"/>
          </a:p>
        </p:txBody>
      </p:sp>
      <p:sp>
        <p:nvSpPr>
          <p:cNvPr id="7" name="Text 3"/>
          <p:cNvSpPr/>
          <p:nvPr/>
        </p:nvSpPr>
        <p:spPr>
          <a:xfrm>
            <a:off x="285750" y="3616325"/>
            <a:ext cx="42005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投資回報率 (ROI)</a:t>
            </a:r>
            <a:endParaRPr lang="en-US" sz="942" dirty="0"/>
          </a:p>
        </p:txBody>
      </p:sp>
      <p:sp>
        <p:nvSpPr>
          <p:cNvPr id="8" name="Shape 4"/>
          <p:cNvSpPr/>
          <p:nvPr/>
        </p:nvSpPr>
        <p:spPr>
          <a:xfrm>
            <a:off x="285750" y="3873500"/>
            <a:ext cx="1362056" cy="671513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9" name="Text 5"/>
          <p:cNvSpPr/>
          <p:nvPr/>
        </p:nvSpPr>
        <p:spPr>
          <a:xfrm>
            <a:off x="342900" y="3930650"/>
            <a:ext cx="12477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第一階段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342900" y="4144963"/>
            <a:ext cx="12477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280-650%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342900" y="4344988"/>
            <a:ext cx="124775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5年ROI</a:t>
            </a:r>
            <a:endParaRPr lang="en-US" sz="732" dirty="0"/>
          </a:p>
        </p:txBody>
      </p:sp>
      <p:sp>
        <p:nvSpPr>
          <p:cNvPr id="12" name="Shape 8"/>
          <p:cNvSpPr/>
          <p:nvPr/>
        </p:nvSpPr>
        <p:spPr>
          <a:xfrm>
            <a:off x="1704956" y="3873500"/>
            <a:ext cx="1362084" cy="671513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13" name="Text 9"/>
          <p:cNvSpPr/>
          <p:nvPr/>
        </p:nvSpPr>
        <p:spPr>
          <a:xfrm>
            <a:off x="1762106" y="3930650"/>
            <a:ext cx="12477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第二階段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1762106" y="4144963"/>
            <a:ext cx="124778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280-700%</a:t>
            </a:r>
            <a:endParaRPr lang="en-US" sz="1046" dirty="0"/>
          </a:p>
        </p:txBody>
      </p:sp>
      <p:sp>
        <p:nvSpPr>
          <p:cNvPr id="15" name="Text 11"/>
          <p:cNvSpPr/>
          <p:nvPr/>
        </p:nvSpPr>
        <p:spPr>
          <a:xfrm>
            <a:off x="1762106" y="4344988"/>
            <a:ext cx="12477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5年ROI</a:t>
            </a:r>
            <a:endParaRPr lang="en-US" sz="732" dirty="0"/>
          </a:p>
        </p:txBody>
      </p:sp>
      <p:sp>
        <p:nvSpPr>
          <p:cNvPr id="16" name="Shape 12"/>
          <p:cNvSpPr/>
          <p:nvPr/>
        </p:nvSpPr>
        <p:spPr>
          <a:xfrm>
            <a:off x="3124191" y="3873500"/>
            <a:ext cx="1362084" cy="671513"/>
          </a:xfrm>
          <a:prstGeom prst="rect">
            <a:avLst/>
          </a:prstGeom>
          <a:solidFill>
            <a:srgbClr val="BFDBFE"/>
          </a:solidFill>
          <a:ln/>
        </p:spPr>
      </p:sp>
      <p:sp>
        <p:nvSpPr>
          <p:cNvPr id="17" name="Text 13"/>
          <p:cNvSpPr/>
          <p:nvPr/>
        </p:nvSpPr>
        <p:spPr>
          <a:xfrm>
            <a:off x="3181341" y="3930650"/>
            <a:ext cx="12477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第三階段</a:t>
            </a:r>
            <a:endParaRPr lang="en-US" sz="1046" dirty="0"/>
          </a:p>
        </p:txBody>
      </p:sp>
      <p:sp>
        <p:nvSpPr>
          <p:cNvPr id="18" name="Text 14"/>
          <p:cNvSpPr/>
          <p:nvPr/>
        </p:nvSpPr>
        <p:spPr>
          <a:xfrm>
            <a:off x="3181341" y="4144963"/>
            <a:ext cx="124778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280-750%</a:t>
            </a:r>
            <a:endParaRPr lang="en-US" sz="1046" dirty="0"/>
          </a:p>
        </p:txBody>
      </p:sp>
      <p:sp>
        <p:nvSpPr>
          <p:cNvPr id="19" name="Text 15"/>
          <p:cNvSpPr/>
          <p:nvPr/>
        </p:nvSpPr>
        <p:spPr>
          <a:xfrm>
            <a:off x="3181341" y="4344988"/>
            <a:ext cx="12477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5年ROI</a:t>
            </a:r>
            <a:endParaRPr lang="en-US" sz="732" dirty="0"/>
          </a:p>
        </p:txBody>
      </p:sp>
      <p:sp>
        <p:nvSpPr>
          <p:cNvPr id="20" name="Text 16"/>
          <p:cNvSpPr/>
          <p:nvPr/>
        </p:nvSpPr>
        <p:spPr>
          <a:xfrm>
            <a:off x="4657725" y="773113"/>
            <a:ext cx="420052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定性效益</a:t>
            </a:r>
            <a:endParaRPr lang="en-US" sz="1575" dirty="0"/>
          </a:p>
        </p:txBody>
      </p:sp>
      <p:sp>
        <p:nvSpPr>
          <p:cNvPr id="21" name="Shape 17"/>
          <p:cNvSpPr/>
          <p:nvPr/>
        </p:nvSpPr>
        <p:spPr>
          <a:xfrm>
            <a:off x="4657725" y="1187450"/>
            <a:ext cx="4200525" cy="81438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2" name="Shape 18"/>
          <p:cNvSpPr/>
          <p:nvPr/>
        </p:nvSpPr>
        <p:spPr>
          <a:xfrm>
            <a:off x="4657725" y="1187450"/>
            <a:ext cx="28575" cy="814388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23" name="Text 19"/>
          <p:cNvSpPr/>
          <p:nvPr/>
        </p:nvSpPr>
        <p:spPr>
          <a:xfrm>
            <a:off x="4743450" y="1273175"/>
            <a:ext cx="4029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提升產品競爭力</a:t>
            </a:r>
            <a:endParaRPr lang="en-US" sz="1046" dirty="0"/>
          </a:p>
        </p:txBody>
      </p:sp>
      <p:sp>
        <p:nvSpPr>
          <p:cNvPr id="24" name="Text 20"/>
          <p:cNvSpPr/>
          <p:nvPr/>
        </p:nvSpPr>
        <p:spPr>
          <a:xfrm>
            <a:off x="4743450" y="1487488"/>
            <a:ext cx="40290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通過FEA驅動的優化設計，提高機台性能、可靠性和使用壽命，縮短上市時間</a:t>
            </a:r>
            <a:endParaRPr lang="en-US" sz="1046" dirty="0"/>
          </a:p>
        </p:txBody>
      </p:sp>
      <p:sp>
        <p:nvSpPr>
          <p:cNvPr id="25" name="Shape 21"/>
          <p:cNvSpPr/>
          <p:nvPr/>
        </p:nvSpPr>
        <p:spPr>
          <a:xfrm>
            <a:off x="4657725" y="2087563"/>
            <a:ext cx="4200525" cy="6000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6" name="Shape 22"/>
          <p:cNvSpPr/>
          <p:nvPr/>
        </p:nvSpPr>
        <p:spPr>
          <a:xfrm>
            <a:off x="4657725" y="2087563"/>
            <a:ext cx="28575" cy="600075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27" name="Text 23"/>
          <p:cNvSpPr/>
          <p:nvPr/>
        </p:nvSpPr>
        <p:spPr>
          <a:xfrm>
            <a:off x="4743450" y="2173288"/>
            <a:ext cx="4029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增強技術創新能力</a:t>
            </a:r>
            <a:endParaRPr lang="en-US" sz="1046" dirty="0"/>
          </a:p>
        </p:txBody>
      </p:sp>
      <p:sp>
        <p:nvSpPr>
          <p:cNvPr id="28" name="Text 24"/>
          <p:cNvSpPr/>
          <p:nvPr/>
        </p:nvSpPr>
        <p:spPr>
          <a:xfrm>
            <a:off x="4743450" y="2387600"/>
            <a:ext cx="4029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為新技術、新材料、新結構的應用提供可靠評估，降低創新風險</a:t>
            </a:r>
            <a:endParaRPr lang="en-US" sz="1046" dirty="0"/>
          </a:p>
        </p:txBody>
      </p:sp>
      <p:sp>
        <p:nvSpPr>
          <p:cNvPr id="29" name="Shape 25"/>
          <p:cNvSpPr/>
          <p:nvPr/>
        </p:nvSpPr>
        <p:spPr>
          <a:xfrm>
            <a:off x="4657725" y="2773363"/>
            <a:ext cx="4200525" cy="6000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0" name="Shape 26"/>
          <p:cNvSpPr/>
          <p:nvPr/>
        </p:nvSpPr>
        <p:spPr>
          <a:xfrm>
            <a:off x="4657725" y="2773363"/>
            <a:ext cx="28575" cy="600075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31" name="Text 27"/>
          <p:cNvSpPr/>
          <p:nvPr/>
        </p:nvSpPr>
        <p:spPr>
          <a:xfrm>
            <a:off x="4743450" y="2859088"/>
            <a:ext cx="4029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提升品牌形象與客戶信任</a:t>
            </a:r>
            <a:endParaRPr lang="en-US" sz="1046" dirty="0"/>
          </a:p>
        </p:txBody>
      </p:sp>
      <p:sp>
        <p:nvSpPr>
          <p:cNvPr id="32" name="Text 28"/>
          <p:cNvSpPr/>
          <p:nvPr/>
        </p:nvSpPr>
        <p:spPr>
          <a:xfrm>
            <a:off x="4743450" y="3073400"/>
            <a:ext cx="4029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基於科學設計方法，提高產品可靠性和安全性，減少故障和召回</a:t>
            </a:r>
            <a:endParaRPr lang="en-US" sz="1046" dirty="0"/>
          </a:p>
        </p:txBody>
      </p:sp>
      <p:sp>
        <p:nvSpPr>
          <p:cNvPr id="33" name="Shape 29"/>
          <p:cNvSpPr/>
          <p:nvPr/>
        </p:nvSpPr>
        <p:spPr>
          <a:xfrm>
            <a:off x="4657725" y="3459163"/>
            <a:ext cx="4200525" cy="81438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4" name="Shape 30"/>
          <p:cNvSpPr/>
          <p:nvPr/>
        </p:nvSpPr>
        <p:spPr>
          <a:xfrm>
            <a:off x="4657725" y="3459163"/>
            <a:ext cx="28575" cy="814388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35" name="Text 31"/>
          <p:cNvSpPr/>
          <p:nvPr/>
        </p:nvSpPr>
        <p:spPr>
          <a:xfrm>
            <a:off x="4743450" y="3544888"/>
            <a:ext cx="4029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開拓新的商業模式</a:t>
            </a:r>
            <a:endParaRPr lang="en-US" sz="1046" dirty="0"/>
          </a:p>
        </p:txBody>
      </p:sp>
      <p:sp>
        <p:nvSpPr>
          <p:cNvPr id="36" name="Text 32"/>
          <p:cNvSpPr/>
          <p:nvPr/>
        </p:nvSpPr>
        <p:spPr>
          <a:xfrm>
            <a:off x="4743450" y="3759200"/>
            <a:ext cx="40290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基於ANSYS SimAI和數位分身技術，開發預測性維護、遠程診斷等增值服務</a:t>
            </a:r>
            <a:endParaRPr lang="en-US" sz="1046" dirty="0"/>
          </a:p>
        </p:txBody>
      </p:sp>
      <p:sp>
        <p:nvSpPr>
          <p:cNvPr id="37" name="Text 33"/>
          <p:cNvSpPr/>
          <p:nvPr/>
        </p:nvSpPr>
        <p:spPr>
          <a:xfrm>
            <a:off x="7829550" y="4816475"/>
            <a:ext cx="12001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機台有限元素分析長期規劃 </a:t>
            </a:r>
            <a:endParaRPr lang="en-US" sz="7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0"/>
            <a:ext cx="154307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成功案例分析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8995"/>
            <a:ext cx="1821260" cy="121417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78619" y="1314450"/>
            <a:ext cx="4014788" cy="285750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6" name="Text 2"/>
          <p:cNvSpPr/>
          <p:nvPr/>
        </p:nvSpPr>
        <p:spPr>
          <a:xfrm>
            <a:off x="464344" y="1357312"/>
            <a:ext cx="38433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案例一：機台結構優化設計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78619" y="1657350"/>
            <a:ext cx="1978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問題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78619" y="1900237"/>
            <a:ext cx="197881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加工中心機台高速運行時振動影響精度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378619" y="2386012"/>
            <a:ext cx="1978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FEA方法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378619" y="2628900"/>
            <a:ext cx="197881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模態分析、拓撲優化與參數化設計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2414588" y="1657350"/>
            <a:ext cx="1978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結果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2557463" y="1900237"/>
            <a:ext cx="18359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振動幅值降低65%</a:t>
            </a:r>
            <a:endParaRPr lang="en-US" sz="1046" dirty="0"/>
          </a:p>
        </p:txBody>
      </p:sp>
      <p:sp>
        <p:nvSpPr>
          <p:cNvPr id="13" name="Text 9"/>
          <p:cNvSpPr/>
          <p:nvPr/>
        </p:nvSpPr>
        <p:spPr>
          <a:xfrm>
            <a:off x="2557463" y="2114550"/>
            <a:ext cx="18359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結構重量減輕15%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2557463" y="2328862"/>
            <a:ext cx="18359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開發週期縮短40%</a:t>
            </a:r>
            <a:endParaRPr lang="en-US" sz="1046" dirty="0"/>
          </a:p>
        </p:txBody>
      </p:sp>
      <p:sp>
        <p:nvSpPr>
          <p:cNvPr id="15" name="Shape 11"/>
          <p:cNvSpPr/>
          <p:nvPr/>
        </p:nvSpPr>
        <p:spPr>
          <a:xfrm>
            <a:off x="4750594" y="1314450"/>
            <a:ext cx="4014788" cy="285750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16" name="Text 12"/>
          <p:cNvSpPr/>
          <p:nvPr/>
        </p:nvSpPr>
        <p:spPr>
          <a:xfrm>
            <a:off x="4836319" y="1357312"/>
            <a:ext cx="38433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案例二：數位分身應用</a:t>
            </a:r>
            <a:endParaRPr lang="en-US" sz="1046" dirty="0"/>
          </a:p>
        </p:txBody>
      </p:sp>
      <p:sp>
        <p:nvSpPr>
          <p:cNvPr id="17" name="Text 13"/>
          <p:cNvSpPr/>
          <p:nvPr/>
        </p:nvSpPr>
        <p:spPr>
          <a:xfrm>
            <a:off x="4750594" y="1657350"/>
            <a:ext cx="1978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問題</a:t>
            </a:r>
            <a:endParaRPr lang="en-US" sz="1046" dirty="0"/>
          </a:p>
        </p:txBody>
      </p:sp>
      <p:sp>
        <p:nvSpPr>
          <p:cNvPr id="18" name="Text 14"/>
          <p:cNvSpPr/>
          <p:nvPr/>
        </p:nvSpPr>
        <p:spPr>
          <a:xfrm>
            <a:off x="4750594" y="1900237"/>
            <a:ext cx="197881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重型機台偶發性故障導致停機，傳統維護效率低下</a:t>
            </a:r>
            <a:endParaRPr lang="en-US" sz="1046" dirty="0"/>
          </a:p>
        </p:txBody>
      </p:sp>
      <p:sp>
        <p:nvSpPr>
          <p:cNvPr id="19" name="Text 15"/>
          <p:cNvSpPr/>
          <p:nvPr/>
        </p:nvSpPr>
        <p:spPr>
          <a:xfrm>
            <a:off x="4750594" y="2386012"/>
            <a:ext cx="1978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FEA與實時感測器結合</a:t>
            </a:r>
            <a:endParaRPr lang="en-US" sz="1046" dirty="0"/>
          </a:p>
        </p:txBody>
      </p:sp>
      <p:sp>
        <p:nvSpPr>
          <p:cNvPr id="20" name="Text 16"/>
          <p:cNvSpPr/>
          <p:nvPr/>
        </p:nvSpPr>
        <p:spPr>
          <a:xfrm>
            <a:off x="4893469" y="2628900"/>
            <a:ext cx="18359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建立高精度FEA模型</a:t>
            </a:r>
            <a:endParaRPr lang="en-US" sz="1046" dirty="0"/>
          </a:p>
        </p:txBody>
      </p:sp>
      <p:sp>
        <p:nvSpPr>
          <p:cNvPr id="21" name="Text 17"/>
          <p:cNvSpPr/>
          <p:nvPr/>
        </p:nvSpPr>
        <p:spPr>
          <a:xfrm>
            <a:off x="4893469" y="2843212"/>
            <a:ext cx="18359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部署實時感測器採集數據</a:t>
            </a:r>
            <a:endParaRPr lang="en-US" sz="1046" dirty="0"/>
          </a:p>
        </p:txBody>
      </p:sp>
      <p:sp>
        <p:nvSpPr>
          <p:cNvPr id="22" name="Text 18"/>
          <p:cNvSpPr/>
          <p:nvPr/>
        </p:nvSpPr>
        <p:spPr>
          <a:xfrm>
            <a:off x="4893469" y="3057525"/>
            <a:ext cx="18359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數據融合與模型校準</a:t>
            </a:r>
            <a:endParaRPr lang="en-US" sz="1046" dirty="0"/>
          </a:p>
        </p:txBody>
      </p:sp>
      <p:sp>
        <p:nvSpPr>
          <p:cNvPr id="23" name="Text 19"/>
          <p:cNvSpPr/>
          <p:nvPr/>
        </p:nvSpPr>
        <p:spPr>
          <a:xfrm>
            <a:off x="6786563" y="1657350"/>
            <a:ext cx="1978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效益</a:t>
            </a:r>
            <a:endParaRPr lang="en-US" sz="1046" dirty="0"/>
          </a:p>
        </p:txBody>
      </p:sp>
      <p:sp>
        <p:nvSpPr>
          <p:cNvPr id="24" name="Text 20"/>
          <p:cNvSpPr/>
          <p:nvPr/>
        </p:nvSpPr>
        <p:spPr>
          <a:xfrm>
            <a:off x="6929438" y="1900237"/>
            <a:ext cx="18359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降低非計畫停機時間</a:t>
            </a:r>
            <a:endParaRPr lang="en-US" sz="1046" dirty="0"/>
          </a:p>
        </p:txBody>
      </p:sp>
      <p:sp>
        <p:nvSpPr>
          <p:cNvPr id="25" name="Text 21"/>
          <p:cNvSpPr/>
          <p:nvPr/>
        </p:nvSpPr>
        <p:spPr>
          <a:xfrm>
            <a:off x="6929438" y="2114550"/>
            <a:ext cx="18359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優化維護策略</a:t>
            </a:r>
            <a:endParaRPr lang="en-US" sz="1046" dirty="0"/>
          </a:p>
        </p:txBody>
      </p:sp>
      <p:sp>
        <p:nvSpPr>
          <p:cNvPr id="26" name="Text 22"/>
          <p:cNvSpPr/>
          <p:nvPr/>
        </p:nvSpPr>
        <p:spPr>
          <a:xfrm>
            <a:off x="6929438" y="2328862"/>
            <a:ext cx="18359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提升機台運行效率</a:t>
            </a:r>
            <a:endParaRPr lang="en-US" sz="1046" dirty="0"/>
          </a:p>
        </p:txBody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479006"/>
            <a:ext cx="8572500" cy="1285875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285750" y="4793456"/>
            <a:ext cx="85725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案例實施前後關鍵指標對比</a:t>
            </a:r>
            <a:endParaRPr lang="en-US" sz="732" dirty="0"/>
          </a:p>
        </p:txBody>
      </p:sp>
      <p:sp>
        <p:nvSpPr>
          <p:cNvPr id="29" name="Text 24"/>
          <p:cNvSpPr/>
          <p:nvPr/>
        </p:nvSpPr>
        <p:spPr>
          <a:xfrm>
            <a:off x="7829550" y="4964906"/>
            <a:ext cx="12001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機台有限元素分析長期規劃 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3200" y="269082"/>
            <a:ext cx="128590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結論與建議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8" y="3727450"/>
            <a:ext cx="1903013" cy="126867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754856"/>
            <a:ext cx="4200525" cy="155733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2"/>
          <p:cNvSpPr/>
          <p:nvPr/>
        </p:nvSpPr>
        <p:spPr>
          <a:xfrm>
            <a:off x="285750" y="754856"/>
            <a:ext cx="28575" cy="1557338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7" name="Text 3"/>
          <p:cNvSpPr/>
          <p:nvPr/>
        </p:nvSpPr>
        <p:spPr>
          <a:xfrm>
            <a:off x="371475" y="840581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主要結論</a:t>
            </a:r>
            <a:endParaRPr lang="en-US" sz="157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233487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500" y="1206698"/>
            <a:ext cx="15679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FEA是機台設計與製造的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2139414" y="1206698"/>
            <a:ext cx="714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戰略性工具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853789" y="1206698"/>
            <a:ext cx="1428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，不僅是問題驗證工具</a:t>
            </a:r>
            <a:endParaRPr lang="en-US" sz="104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504950"/>
            <a:ext cx="142875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71500" y="1478161"/>
            <a:ext cx="34661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分階段實施是確保成功的關鍵，降低風險，提高成功率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776412"/>
            <a:ext cx="142875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71500" y="1749623"/>
            <a:ext cx="31804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投資回報顯著，不僅降低成本，還能帶來長期效益</a:t>
            </a:r>
            <a:endParaRPr lang="en-US" sz="1046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2047875"/>
            <a:ext cx="142875" cy="14287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8670" y="2021086"/>
            <a:ext cx="11897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ANSYS Discovery</a:t>
            </a:r>
            <a:endParaRPr lang="en-US" sz="1046" dirty="0"/>
          </a:p>
        </p:txBody>
      </p:sp>
      <p:sp>
        <p:nvSpPr>
          <p:cNvPr id="18" name="Text 10"/>
          <p:cNvSpPr/>
          <p:nvPr/>
        </p:nvSpPr>
        <p:spPr>
          <a:xfrm>
            <a:off x="1798411" y="2021086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和</a:t>
            </a:r>
            <a:endParaRPr lang="en-US" sz="1046" dirty="0"/>
          </a:p>
        </p:txBody>
      </p:sp>
      <p:sp>
        <p:nvSpPr>
          <p:cNvPr id="19" name="Text 11"/>
          <p:cNvSpPr/>
          <p:nvPr/>
        </p:nvSpPr>
        <p:spPr>
          <a:xfrm>
            <a:off x="1941286" y="2021086"/>
            <a:ext cx="4167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SimAI</a:t>
            </a:r>
            <a:endParaRPr lang="en-US" sz="1046" dirty="0"/>
          </a:p>
        </p:txBody>
      </p:sp>
      <p:sp>
        <p:nvSpPr>
          <p:cNvPr id="20" name="Text 12"/>
          <p:cNvSpPr/>
          <p:nvPr/>
        </p:nvSpPr>
        <p:spPr>
          <a:xfrm>
            <a:off x="2358079" y="2021086"/>
            <a:ext cx="1714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是實現長期目標的關鍵工具</a:t>
            </a:r>
            <a:endParaRPr lang="en-US" sz="1046" dirty="0"/>
          </a:p>
        </p:txBody>
      </p:sp>
      <p:sp>
        <p:nvSpPr>
          <p:cNvPr id="21" name="Shape 13"/>
          <p:cNvSpPr/>
          <p:nvPr/>
        </p:nvSpPr>
        <p:spPr>
          <a:xfrm>
            <a:off x="285750" y="2426494"/>
            <a:ext cx="4200525" cy="122872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22" name="Shape 14"/>
          <p:cNvSpPr/>
          <p:nvPr/>
        </p:nvSpPr>
        <p:spPr>
          <a:xfrm>
            <a:off x="285750" y="2426494"/>
            <a:ext cx="28575" cy="12287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3" name="Text 15"/>
          <p:cNvSpPr/>
          <p:nvPr/>
        </p:nvSpPr>
        <p:spPr>
          <a:xfrm>
            <a:off x="400050" y="2540794"/>
            <a:ext cx="39719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轉型路徑</a:t>
            </a:r>
            <a:endParaRPr lang="en-US" sz="1046" dirty="0"/>
          </a:p>
        </p:txBody>
      </p:sp>
      <p:sp>
        <p:nvSpPr>
          <p:cNvPr id="24" name="Shape 16"/>
          <p:cNvSpPr/>
          <p:nvPr/>
        </p:nvSpPr>
        <p:spPr>
          <a:xfrm>
            <a:off x="762372" y="2812256"/>
            <a:ext cx="457200" cy="457200"/>
          </a:xfrm>
          <a:prstGeom prst="ellipse">
            <a:avLst/>
          </a:prstGeom>
          <a:solidFill>
            <a:srgbClr val="BFDBFE"/>
          </a:solidFill>
          <a:ln/>
        </p:spPr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47" y="2955131"/>
            <a:ext cx="171450" cy="17145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562347" y="3326606"/>
            <a:ext cx="8572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問題解決工具</a:t>
            </a:r>
            <a:endParaRPr lang="en-US" sz="1046" dirty="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047" y="3105150"/>
            <a:ext cx="125016" cy="142875"/>
          </a:xfrm>
          <a:prstGeom prst="rect">
            <a:avLst/>
          </a:prstGeom>
        </p:spPr>
      </p:pic>
      <p:sp>
        <p:nvSpPr>
          <p:cNvPr id="28" name="Shape 18"/>
          <p:cNvSpPr/>
          <p:nvPr/>
        </p:nvSpPr>
        <p:spPr>
          <a:xfrm>
            <a:off x="2087538" y="2812256"/>
            <a:ext cx="457200" cy="457200"/>
          </a:xfrm>
          <a:prstGeom prst="ellipse">
            <a:avLst/>
          </a:prstGeom>
          <a:solidFill>
            <a:srgbClr val="93C5FD"/>
          </a:solidFill>
          <a:ln/>
        </p:spPr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981" y="2955131"/>
            <a:ext cx="214313" cy="17145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1887513" y="3326606"/>
            <a:ext cx="8572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設計優化引擎</a:t>
            </a:r>
            <a:endParaRPr lang="en-US" sz="1046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6213" y="3105150"/>
            <a:ext cx="125016" cy="142875"/>
          </a:xfrm>
          <a:prstGeom prst="rect">
            <a:avLst/>
          </a:prstGeom>
        </p:spPr>
      </p:pic>
      <p:sp>
        <p:nvSpPr>
          <p:cNvPr id="32" name="Shape 20"/>
          <p:cNvSpPr/>
          <p:nvPr/>
        </p:nvSpPr>
        <p:spPr>
          <a:xfrm>
            <a:off x="3482578" y="2812256"/>
            <a:ext cx="457200" cy="45720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453" y="2955131"/>
            <a:ext cx="171450" cy="171450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3212678" y="3326606"/>
            <a:ext cx="997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AI驅動預測系統</a:t>
            </a:r>
            <a:endParaRPr lang="en-US" sz="1046" dirty="0"/>
          </a:p>
        </p:txBody>
      </p:sp>
      <p:sp>
        <p:nvSpPr>
          <p:cNvPr id="35" name="Shape 22"/>
          <p:cNvSpPr/>
          <p:nvPr/>
        </p:nvSpPr>
        <p:spPr>
          <a:xfrm>
            <a:off x="4657725" y="754856"/>
            <a:ext cx="4200525" cy="225742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6" name="Shape 23"/>
          <p:cNvSpPr/>
          <p:nvPr/>
        </p:nvSpPr>
        <p:spPr>
          <a:xfrm>
            <a:off x="4657725" y="754856"/>
            <a:ext cx="28575" cy="2257425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37" name="Text 24"/>
          <p:cNvSpPr/>
          <p:nvPr/>
        </p:nvSpPr>
        <p:spPr>
          <a:xfrm>
            <a:off x="4743450" y="840581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關鍵建議</a:t>
            </a:r>
            <a:endParaRPr lang="en-US" sz="1575" dirty="0"/>
          </a:p>
        </p:txBody>
      </p:sp>
      <p:pic>
        <p:nvPicPr>
          <p:cNvPr id="38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1233487"/>
            <a:ext cx="107156" cy="142875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4944926" y="1206698"/>
            <a:ext cx="1428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高層支持與跨部門協作</a:t>
            </a:r>
            <a:endParaRPr lang="en-US" sz="1046" dirty="0"/>
          </a:p>
        </p:txBody>
      </p:sp>
      <p:sp>
        <p:nvSpPr>
          <p:cNvPr id="40" name="Text 26"/>
          <p:cNvSpPr/>
          <p:nvPr/>
        </p:nvSpPr>
        <p:spPr>
          <a:xfrm>
            <a:off x="4780620" y="1302788"/>
            <a:ext cx="4018248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：將FEA長期規劃納入公司整體技術發展戰略</a:t>
            </a:r>
            <a:endParaRPr lang="en-US" sz="1046" dirty="0"/>
          </a:p>
        </p:txBody>
      </p:sp>
      <p:pic>
        <p:nvPicPr>
          <p:cNvPr id="41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1719262"/>
            <a:ext cx="107156" cy="142875"/>
          </a:xfrm>
          <a:prstGeom prst="rect">
            <a:avLst/>
          </a:prstGeom>
        </p:spPr>
      </p:pic>
      <p:sp>
        <p:nvSpPr>
          <p:cNvPr id="42" name="Text 27"/>
          <p:cNvSpPr/>
          <p:nvPr/>
        </p:nvSpPr>
        <p:spPr>
          <a:xfrm>
            <a:off x="4944926" y="1692473"/>
            <a:ext cx="1143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從小規模試點開始</a:t>
            </a:r>
            <a:endParaRPr lang="en-US" sz="1046" dirty="0"/>
          </a:p>
        </p:txBody>
      </p:sp>
      <p:sp>
        <p:nvSpPr>
          <p:cNvPr id="43" name="Text 28"/>
          <p:cNvSpPr/>
          <p:nvPr/>
        </p:nvSpPr>
        <p:spPr>
          <a:xfrm>
            <a:off x="6087926" y="1692473"/>
            <a:ext cx="23525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：選擇1-2個代表性機台產品作為試點</a:t>
            </a:r>
            <a:endParaRPr lang="en-US" sz="1046" dirty="0"/>
          </a:p>
        </p:txBody>
      </p:sp>
      <p:pic>
        <p:nvPicPr>
          <p:cNvPr id="44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1990725"/>
            <a:ext cx="107156" cy="142875"/>
          </a:xfrm>
          <a:prstGeom prst="rect">
            <a:avLst/>
          </a:prstGeom>
        </p:spPr>
      </p:pic>
      <p:sp>
        <p:nvSpPr>
          <p:cNvPr id="45" name="Text 29"/>
          <p:cNvSpPr/>
          <p:nvPr/>
        </p:nvSpPr>
        <p:spPr>
          <a:xfrm>
            <a:off x="4944926" y="1963936"/>
            <a:ext cx="1285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持續投資與動態調整</a:t>
            </a:r>
            <a:endParaRPr lang="en-US" sz="1046" dirty="0"/>
          </a:p>
        </p:txBody>
      </p:sp>
      <p:sp>
        <p:nvSpPr>
          <p:cNvPr id="46" name="Text 30"/>
          <p:cNvSpPr/>
          <p:nvPr/>
        </p:nvSpPr>
        <p:spPr>
          <a:xfrm>
            <a:off x="4780620" y="2092621"/>
            <a:ext cx="3916226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：保持對技術發展的關注，靈活調整規劃</a:t>
            </a:r>
            <a:endParaRPr lang="en-US" sz="1046" dirty="0"/>
          </a:p>
        </p:txBody>
      </p:sp>
      <p:pic>
        <p:nvPicPr>
          <p:cNvPr id="47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476500"/>
            <a:ext cx="107156" cy="142875"/>
          </a:xfrm>
          <a:prstGeom prst="rect">
            <a:avLst/>
          </a:prstGeom>
        </p:spPr>
      </p:pic>
      <p:sp>
        <p:nvSpPr>
          <p:cNvPr id="48" name="Text 31"/>
          <p:cNvSpPr/>
          <p:nvPr/>
        </p:nvSpPr>
        <p:spPr>
          <a:xfrm>
            <a:off x="4944926" y="2449711"/>
            <a:ext cx="1285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建立評估與反饋機制</a:t>
            </a:r>
            <a:endParaRPr lang="en-US" sz="1046" dirty="0"/>
          </a:p>
        </p:txBody>
      </p:sp>
      <p:sp>
        <p:nvSpPr>
          <p:cNvPr id="49" name="Text 32"/>
          <p:cNvSpPr/>
          <p:nvPr/>
        </p:nvSpPr>
        <p:spPr>
          <a:xfrm>
            <a:off x="6230801" y="2449711"/>
            <a:ext cx="2000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：定期評估實施效果，收集反饋</a:t>
            </a:r>
            <a:endParaRPr lang="en-US" sz="1046" dirty="0"/>
          </a:p>
        </p:txBody>
      </p:sp>
      <p:pic>
        <p:nvPicPr>
          <p:cNvPr id="50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747962"/>
            <a:ext cx="107156" cy="142875"/>
          </a:xfrm>
          <a:prstGeom prst="rect">
            <a:avLst/>
          </a:prstGeom>
        </p:spPr>
      </p:pic>
      <p:sp>
        <p:nvSpPr>
          <p:cNvPr id="51" name="Text 33"/>
          <p:cNvSpPr/>
          <p:nvPr/>
        </p:nvSpPr>
        <p:spPr>
          <a:xfrm>
            <a:off x="4944926" y="2721173"/>
            <a:ext cx="1285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注重知識積累與分享</a:t>
            </a:r>
            <a:endParaRPr lang="en-US" sz="1046" dirty="0"/>
          </a:p>
        </p:txBody>
      </p:sp>
      <p:sp>
        <p:nvSpPr>
          <p:cNvPr id="52" name="Text 34"/>
          <p:cNvSpPr/>
          <p:nvPr/>
        </p:nvSpPr>
        <p:spPr>
          <a:xfrm>
            <a:off x="6230801" y="2721173"/>
            <a:ext cx="1714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：建立完善的知識管理系統</a:t>
            </a:r>
            <a:endParaRPr lang="en-US" sz="1046" dirty="0"/>
          </a:p>
        </p:txBody>
      </p:sp>
      <p:sp>
        <p:nvSpPr>
          <p:cNvPr id="53" name="Shape 35"/>
          <p:cNvSpPr/>
          <p:nvPr/>
        </p:nvSpPr>
        <p:spPr>
          <a:xfrm>
            <a:off x="4657725" y="3126581"/>
            <a:ext cx="4200525" cy="155733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4" name="Shape 36"/>
          <p:cNvSpPr/>
          <p:nvPr/>
        </p:nvSpPr>
        <p:spPr>
          <a:xfrm>
            <a:off x="4657725" y="3126581"/>
            <a:ext cx="28575" cy="1557338"/>
          </a:xfrm>
          <a:prstGeom prst="rect">
            <a:avLst/>
          </a:prstGeom>
          <a:solidFill>
            <a:srgbClr val="0077B6"/>
          </a:solidFill>
          <a:ln/>
        </p:spPr>
      </p:sp>
      <p:sp>
        <p:nvSpPr>
          <p:cNvPr id="55" name="Text 37"/>
          <p:cNvSpPr/>
          <p:nvPr/>
        </p:nvSpPr>
        <p:spPr>
          <a:xfrm>
            <a:off x="4743450" y="3212306"/>
            <a:ext cx="40290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行動計畫</a:t>
            </a:r>
            <a:endParaRPr lang="en-US" sz="1575" dirty="0"/>
          </a:p>
        </p:txBody>
      </p:sp>
      <p:sp>
        <p:nvSpPr>
          <p:cNvPr id="56" name="Text 38"/>
          <p:cNvSpPr/>
          <p:nvPr/>
        </p:nvSpPr>
        <p:spPr>
          <a:xfrm>
            <a:off x="4886325" y="3569494"/>
            <a:ext cx="38862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成立FEA長期規劃專案小組，制定詳細實施方案</a:t>
            </a:r>
            <a:endParaRPr lang="en-US" sz="1046" dirty="0"/>
          </a:p>
        </p:txBody>
      </p:sp>
      <p:sp>
        <p:nvSpPr>
          <p:cNvPr id="57" name="Text 39"/>
          <p:cNvSpPr/>
          <p:nvPr/>
        </p:nvSpPr>
        <p:spPr>
          <a:xfrm>
            <a:off x="4886325" y="3840956"/>
            <a:ext cx="38862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評估現有軟硬體資源，規劃ANSYS Discovery導入時間表</a:t>
            </a:r>
            <a:endParaRPr lang="en-US" sz="1046" dirty="0"/>
          </a:p>
        </p:txBody>
      </p:sp>
      <p:sp>
        <p:nvSpPr>
          <p:cNvPr id="58" name="Text 40"/>
          <p:cNvSpPr/>
          <p:nvPr/>
        </p:nvSpPr>
        <p:spPr>
          <a:xfrm>
            <a:off x="4886325" y="4112419"/>
            <a:ext cx="38862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啟動標準化流程與資料庫建設</a:t>
            </a:r>
            <a:endParaRPr lang="en-US" sz="1046" dirty="0"/>
          </a:p>
        </p:txBody>
      </p:sp>
      <p:sp>
        <p:nvSpPr>
          <p:cNvPr id="59" name="Text 41"/>
          <p:cNvSpPr/>
          <p:nvPr/>
        </p:nvSpPr>
        <p:spPr>
          <a:xfrm>
            <a:off x="4886325" y="4383881"/>
            <a:ext cx="38862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制定人才培養計畫，特別是針對ANSYS工具的培訓</a:t>
            </a:r>
            <a:endParaRPr lang="en-US" sz="1046" dirty="0"/>
          </a:p>
        </p:txBody>
      </p:sp>
      <p:sp>
        <p:nvSpPr>
          <p:cNvPr id="60" name="Text 42"/>
          <p:cNvSpPr/>
          <p:nvPr/>
        </p:nvSpPr>
        <p:spPr>
          <a:xfrm>
            <a:off x="285750" y="4798219"/>
            <a:ext cx="8572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通過系統化的FEA長期規劃，從根本上提升產品設計和製造水平，實現基於AI的即時預測與設計優化</a:t>
            </a:r>
            <a:endParaRPr lang="en-US" sz="837" dirty="0"/>
          </a:p>
        </p:txBody>
      </p:sp>
      <p:sp>
        <p:nvSpPr>
          <p:cNvPr id="61" name="Text 43"/>
          <p:cNvSpPr/>
          <p:nvPr/>
        </p:nvSpPr>
        <p:spPr>
          <a:xfrm>
            <a:off x="7829550" y="4998244"/>
            <a:ext cx="12001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機台有限元素分析長期規劃 </a:t>
            </a:r>
            <a:endParaRPr lang="en-US" sz="7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564</Words>
  <Application>Microsoft Office PowerPoint</Application>
  <PresentationFormat>如螢幕大小 (16:9)</PresentationFormat>
  <Paragraphs>203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Noto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王秋雄</cp:lastModifiedBy>
  <cp:revision>3</cp:revision>
  <dcterms:created xsi:type="dcterms:W3CDTF">2025-08-11T15:28:20Z</dcterms:created>
  <dcterms:modified xsi:type="dcterms:W3CDTF">2025-08-11T16:02:58Z</dcterms:modified>
</cp:coreProperties>
</file>